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swald Medium"/>
      <p:regular r:id="rId16"/>
      <p:bold r:id="rId17"/>
    </p:embeddedFont>
    <p:embeddedFont>
      <p:font typeface="Inter"/>
      <p:regular r:id="rId18"/>
      <p:bold r:id="rId19"/>
      <p:italic r:id="rId20"/>
      <p:boldItalic r:id="rId21"/>
    </p:embeddedFont>
    <p:embeddedFont>
      <p:font typeface="Old Standard TT"/>
      <p:regular r:id="rId22"/>
      <p:bold r:id="rId23"/>
      <p:italic r:id="rId24"/>
    </p:embeddedFont>
    <p:embeddedFont>
      <p:font typeface="Oswald SemiBold"/>
      <p:regular r:id="rId25"/>
      <p:bold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italic.fntdata"/><Relationship Id="rId22" Type="http://schemas.openxmlformats.org/officeDocument/2006/relationships/font" Target="fonts/OldStandardTT-regular.fntdata"/><Relationship Id="rId21" Type="http://schemas.openxmlformats.org/officeDocument/2006/relationships/font" Target="fonts/Inter-boldItalic.fntdata"/><Relationship Id="rId24" Type="http://schemas.openxmlformats.org/officeDocument/2006/relationships/font" Target="fonts/OldStandardTT-italic.fntdata"/><Relationship Id="rId23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SemiBold-bold.fntdata"/><Relationship Id="rId25" Type="http://schemas.openxmlformats.org/officeDocument/2006/relationships/font" Target="fonts/OswaldSemiBold-regular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Medium-bold.fntdata"/><Relationship Id="rId16" Type="http://schemas.openxmlformats.org/officeDocument/2006/relationships/font" Target="fonts/OswaldMedium-regular.fntdata"/><Relationship Id="rId19" Type="http://schemas.openxmlformats.org/officeDocument/2006/relationships/font" Target="fonts/Inter-bold.fntdata"/><Relationship Id="rId18" Type="http://schemas.openxmlformats.org/officeDocument/2006/relationships/font" Target="fonts/In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24a62e5a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d24a62e5a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24a62e5a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24a62e5a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24a62e5a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24a62e5a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24a62e5a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d24a62e5a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24a62e5a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24a62e5a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24a62e5a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24a62e5a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24a62e5a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d24a62e5a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24a62e5a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24a62e5a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24a62e5a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d24a62e5a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92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" name="Google Shape;18;p2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32850" y="25875"/>
            <a:ext cx="2079300" cy="48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LEVEL ONLY</a:t>
            </a:r>
            <a:endParaRPr sz="1800">
              <a:solidFill>
                <a:srgbClr val="666666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1" name="Google Shape;81;p11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0" y="192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2850" y="25875"/>
            <a:ext cx="2079300" cy="48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LEVEL ONLY</a:t>
            </a:r>
            <a:endParaRPr sz="1800">
              <a:solidFill>
                <a:srgbClr val="666666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92" name="Google Shape;92;p12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" name="Google Shape;26;p3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1700" y="571050"/>
            <a:ext cx="8520600" cy="3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" name="Google Shape;32;p4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50" y="4968183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476250" y="4885315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" name="Google Shape;40;p5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150" y="4968183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476250" y="4885315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8" name="Google Shape;48;p6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" name="Google Shape;54;p7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1" name="Google Shape;61;p8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Oswald"/>
              <a:buNone/>
              <a:defRPr sz="54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Sciencesuaceonline.com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7" name="Google Shape;67;p9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ask and self evalua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idx="1" type="subTitle"/>
          </p:nvPr>
        </p:nvSpPr>
        <p:spPr>
          <a:xfrm>
            <a:off x="265500" y="1385350"/>
            <a:ext cx="4045200" cy="3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4774600" y="724200"/>
            <a:ext cx="4246500" cy="39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4731200" y="72825"/>
            <a:ext cx="41745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swald Medium"/>
              <a:buNone/>
              <a:defRPr sz="27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74" name="Google Shape;74;p10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6" name="Google Shape;76;p10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HL.a.12 Economic vs. legal strategies for </a:t>
            </a:r>
            <a:r>
              <a:rPr lang="en-GB"/>
              <a:t>maintaining</a:t>
            </a:r>
            <a:r>
              <a:rPr lang="en-GB"/>
              <a:t> </a:t>
            </a:r>
            <a:r>
              <a:rPr lang="en-GB"/>
              <a:t>environmental</a:t>
            </a:r>
            <a:r>
              <a:rPr lang="en-GB"/>
              <a:t> sustainability</a:t>
            </a:r>
            <a:endParaRPr/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HLa Environmental Law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11700" y="235575"/>
            <a:ext cx="8520600" cy="4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Explain why a combination of legal and economic strategies is often more effective in achieving sustainable environmental management.</a:t>
            </a:r>
            <a:endParaRPr sz="2100"/>
          </a:p>
          <a:p>
            <a:pPr indent="-355262" lvl="0" marL="457200" rtl="0" algn="l"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 sz="2347">
                <a:solidFill>
                  <a:srgbClr val="980000"/>
                </a:solidFill>
              </a:rPr>
              <a:t>Legal strategies establish rules, regulations or limits on environmental use (e.g. bans, quotas, standards);</a:t>
            </a:r>
            <a:endParaRPr sz="2347">
              <a:solidFill>
                <a:srgbClr val="980000"/>
              </a:solidFill>
            </a:endParaRPr>
          </a:p>
          <a:p>
            <a:pPr indent="-355262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 sz="2347">
                <a:solidFill>
                  <a:srgbClr val="980000"/>
                </a:solidFill>
              </a:rPr>
              <a:t>Economic strategies use financial incentives or disincentives to influence behaviour (e.g. taxes, subsidies, fines);</a:t>
            </a:r>
            <a:endParaRPr sz="2347">
              <a:solidFill>
                <a:srgbClr val="980000"/>
              </a:solidFill>
            </a:endParaRPr>
          </a:p>
          <a:p>
            <a:pPr indent="-355262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 sz="2347">
                <a:solidFill>
                  <a:srgbClr val="980000"/>
                </a:solidFill>
              </a:rPr>
              <a:t>Legal approaches alone may be limited by difficulties in enforcement or lack of stakeholder agreement;</a:t>
            </a:r>
            <a:endParaRPr sz="2347">
              <a:solidFill>
                <a:srgbClr val="980000"/>
              </a:solidFill>
            </a:endParaRPr>
          </a:p>
          <a:p>
            <a:pPr indent="-355262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 sz="2347">
                <a:solidFill>
                  <a:srgbClr val="980000"/>
                </a:solidFill>
              </a:rPr>
              <a:t>Economic approaches alone may be limited by difficulties in valuing ecosystem services or may allow continued damage if cost is affordable;</a:t>
            </a:r>
            <a:endParaRPr sz="2347">
              <a:solidFill>
                <a:srgbClr val="980000"/>
              </a:solidFill>
            </a:endParaRPr>
          </a:p>
          <a:p>
            <a:pPr indent="-355262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 sz="2347">
                <a:solidFill>
                  <a:srgbClr val="980000"/>
                </a:solidFill>
              </a:rPr>
              <a:t>Combining approaches allows laws to set boundaries while economic tools encourage compliance through cost or reward;</a:t>
            </a:r>
            <a:endParaRPr sz="2347">
              <a:solidFill>
                <a:srgbClr val="980000"/>
              </a:solidFill>
            </a:endParaRPr>
          </a:p>
          <a:p>
            <a:pPr indent="-355262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 sz="2347">
                <a:solidFill>
                  <a:srgbClr val="980000"/>
                </a:solidFill>
              </a:rPr>
              <a:t>Integrated strategies can lead to greater compliance;</a:t>
            </a:r>
            <a:endParaRPr sz="2347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311700" y="571050"/>
            <a:ext cx="8520600" cy="3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700"/>
              <a:t>HL.a.12 Both legal and economic strategies can play a role in maintaining sustainable use of the environment.</a:t>
            </a:r>
            <a:endParaRPr sz="2700"/>
          </a:p>
        </p:txBody>
      </p:sp>
      <p:sp>
        <p:nvSpPr>
          <p:cNvPr id="104" name="Google Shape;104;p14"/>
          <p:cNvSpPr txBox="1"/>
          <p:nvPr/>
        </p:nvSpPr>
        <p:spPr>
          <a:xfrm>
            <a:off x="2620825" y="1452750"/>
            <a:ext cx="56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should we do?</a:t>
            </a:r>
            <a:endParaRPr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Imagine a local factory is found to be dumping wastewater into the local river.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What should be done to prevent this?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/>
              <a:t>Discuss with your group and list your suggestions.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solutions…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311700" y="1171600"/>
            <a:ext cx="37815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Put high taxes on their product so no-one buys it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Fine them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Ban the product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Shut down the factory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solutions…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1700" y="1171600"/>
            <a:ext cx="37815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Put high taxes on their product so no-one buys it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Fine them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Ban the product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Shut down the factory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5202400" y="1531275"/>
            <a:ext cx="3504300" cy="180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Which of these are </a:t>
            </a:r>
            <a:r>
              <a:rPr i="1" lang="en-GB" sz="2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economic</a:t>
            </a:r>
            <a:r>
              <a:rPr lang="en-GB" sz="2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 solutions and which are </a:t>
            </a:r>
            <a:r>
              <a:rPr i="1" lang="en-GB" sz="2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legal</a:t>
            </a:r>
            <a:r>
              <a:rPr lang="en-GB" sz="2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 solutions?</a:t>
            </a:r>
            <a:endParaRPr sz="25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Legal and Economic Solutions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11700" y="1819525"/>
            <a:ext cx="3999900" cy="2901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Legal strategies: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These are rules and enforcement. Laws, bans, regulations, fines.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2000"/>
              <a:t>Example: illegal dumping laws, protected areas, fishing quotas.</a:t>
            </a:r>
            <a:endParaRPr i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832400" y="1819525"/>
            <a:ext cx="3999900" cy="2901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Economic strategies: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These use money to influence behaviour. Taxes, subsidies, tradable permits.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2000"/>
              <a:t>Example: carbon tax, paying farmers to protect forests, fines that scale with damage.</a:t>
            </a:r>
            <a:endParaRPr i="1" sz="2000"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11700" y="1058225"/>
            <a:ext cx="8520600" cy="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-GB" sz="2000">
                <a:solidFill>
                  <a:schemeClr val="lt2"/>
                </a:solidFill>
              </a:rPr>
              <a:t>Maintaining</a:t>
            </a:r>
            <a:r>
              <a:rPr i="1" lang="en-GB" sz="2000">
                <a:solidFill>
                  <a:schemeClr val="lt2"/>
                </a:solidFill>
              </a:rPr>
              <a:t> </a:t>
            </a:r>
            <a:r>
              <a:rPr i="1" lang="en-GB" sz="2000">
                <a:solidFill>
                  <a:schemeClr val="lt2"/>
                </a:solidFill>
              </a:rPr>
              <a:t>environmental</a:t>
            </a:r>
            <a:r>
              <a:rPr i="1" lang="en-GB" sz="2000">
                <a:solidFill>
                  <a:schemeClr val="lt2"/>
                </a:solidFill>
              </a:rPr>
              <a:t> sustainability could involve legal or economic strategies…</a:t>
            </a:r>
            <a:endParaRPr i="1" sz="2000">
              <a:solidFill>
                <a:schemeClr val="lt2"/>
              </a:solidFill>
            </a:endParaRPr>
          </a:p>
        </p:txBody>
      </p:sp>
      <p:pic>
        <p:nvPicPr>
          <p:cNvPr id="132" name="Google Shape;132;p18" title="TAKE NOT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3150" y="1417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Legal and Economic Solutions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11700" y="1819525"/>
            <a:ext cx="3999900" cy="2901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Law problem: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The key issue is getting people to agree and actually follow the rules.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900"/>
              <a:t>Countries argue. Companies resist. Enforcement costs money. Some places just don’t comply.</a:t>
            </a:r>
            <a:endParaRPr i="1" sz="1900"/>
          </a:p>
        </p:txBody>
      </p:sp>
      <p:sp>
        <p:nvSpPr>
          <p:cNvPr id="139" name="Google Shape;139;p19"/>
          <p:cNvSpPr txBox="1"/>
          <p:nvPr>
            <p:ph idx="2" type="body"/>
          </p:nvPr>
        </p:nvSpPr>
        <p:spPr>
          <a:xfrm>
            <a:off x="4832400" y="1819525"/>
            <a:ext cx="3999900" cy="2901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Economics problem: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How do you put a price on nature?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900"/>
              <a:t>What is a forest worth? Oxygen, biodiversity, mental health… </a:t>
            </a:r>
            <a:endParaRPr i="1" sz="1900"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311700" y="1058225"/>
            <a:ext cx="8520600" cy="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-GB" sz="2000">
                <a:solidFill>
                  <a:schemeClr val="lt2"/>
                </a:solidFill>
              </a:rPr>
              <a:t>Both solutions have limitations…</a:t>
            </a:r>
            <a:endParaRPr i="1" sz="2000">
              <a:solidFill>
                <a:schemeClr val="lt2"/>
              </a:solidFill>
            </a:endParaRPr>
          </a:p>
        </p:txBody>
      </p:sp>
      <p:pic>
        <p:nvPicPr>
          <p:cNvPr id="141" name="Google Shape;141;p19" title="TAKE NOT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3150" y="1417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reality…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Sustainable management is most effective when legal frameworks are reinforced by economic incentives or penalties.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2200"/>
              <a:t>The laws set the rules, economics makes it hurt (or worth it).</a:t>
            </a:r>
            <a:endParaRPr i="1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311700" y="1177900"/>
            <a:ext cx="8520600" cy="3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Explain why a combination of legal and economic strategies is often more effective in achieving sustainable environmental management.</a:t>
            </a:r>
            <a:endParaRPr sz="2100"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[4]</a:t>
            </a:r>
            <a:endParaRPr sz="2100"/>
          </a:p>
        </p:txBody>
      </p:sp>
      <p:pic>
        <p:nvPicPr>
          <p:cNvPr id="153" name="Google Shape;153;p21" title="EXAM-STYLE QUESTION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3000" y="53875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272727"/>
      </a:dk1>
      <a:lt1>
        <a:srgbClr val="FFFFFF"/>
      </a:lt1>
      <a:dk2>
        <a:srgbClr val="0B5394"/>
      </a:dk2>
      <a:lt2>
        <a:srgbClr val="0E1362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