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Oswald Medium"/>
      <p:regular r:id="rId18"/>
      <p:bold r:id="rId19"/>
    </p:embeddedFont>
    <p:embeddedFont>
      <p:font typeface="Inter"/>
      <p:regular r:id="rId20"/>
      <p:bold r:id="rId21"/>
      <p:italic r:id="rId22"/>
      <p:boldItalic r:id="rId23"/>
    </p:embeddedFont>
    <p:embeddedFont>
      <p:font typeface="Old Standard TT"/>
      <p:regular r:id="rId24"/>
      <p:bold r:id="rId25"/>
      <p:italic r:id="rId26"/>
    </p:embeddedFont>
    <p:embeddedFont>
      <p:font typeface="Oswald SemiBold"/>
      <p:regular r:id="rId27"/>
      <p:bold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31104D-E96C-45D4-9376-3CFE242C047A}">
  <a:tblStyle styleId="{3931104D-E96C-45D4-9376-3CFE242C047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nter-italic.fntdata"/><Relationship Id="rId21" Type="http://schemas.openxmlformats.org/officeDocument/2006/relationships/font" Target="fonts/Inter-bold.fntdata"/><Relationship Id="rId24" Type="http://schemas.openxmlformats.org/officeDocument/2006/relationships/font" Target="fonts/OldStandardTT-regular.fntdata"/><Relationship Id="rId23" Type="http://schemas.openxmlformats.org/officeDocument/2006/relationships/font" Target="fonts/Int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28" Type="http://schemas.openxmlformats.org/officeDocument/2006/relationships/font" Target="fonts/OswaldSemiBold-bold.fntdata"/><Relationship Id="rId27" Type="http://schemas.openxmlformats.org/officeDocument/2006/relationships/font" Target="fonts/Oswald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OswaldMedium-bold.fntdata"/><Relationship Id="rId18" Type="http://schemas.openxmlformats.org/officeDocument/2006/relationships/font" Target="fonts/Oswal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0c5f0e1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d0c5f0e1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0c7dd24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0c7dd24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78fe519c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78fe519c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78fe519c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78fe519c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08a9d05c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08a9d05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fe519c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78fe519c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69a71a37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69a71a37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69a71a37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69a71a37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69a71a37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69a71a37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08a9d05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08a9d05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" name="Google Shape;18;p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1" name="Google Shape;81;p11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92" name="Google Shape;92;p1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" name="Google Shape;26;p3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571050"/>
            <a:ext cx="8520600" cy="3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" name="Google Shape;32;p4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" name="Google Shape;40;p5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8" name="Google Shape;48;p6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" name="Google Shape;54;p7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" name="Google Shape;61;p8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Oswald"/>
              <a:buNone/>
              <a:defRPr sz="5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Sciencesuaceonline.com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7" name="Google Shape;67;p9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ask and self evalua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>
            <a:off x="265500" y="1385350"/>
            <a:ext cx="40452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774600" y="724200"/>
            <a:ext cx="4246500" cy="39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731200" y="72825"/>
            <a:ext cx="41745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swald Medium"/>
              <a:buNone/>
              <a:defRPr sz="27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4" name="Google Shape;74;p10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6" name="Google Shape;76;p10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480"/>
              <a:t>HLc.13 The parallels between the environmental and social justice movements</a:t>
            </a:r>
            <a:endParaRPr sz="3480"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HL.c Environmental Ethics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311700" y="170150"/>
            <a:ext cx="8520600" cy="4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4"/>
              <a:t>“Environmental issues are also social issues.”</a:t>
            </a:r>
            <a:endParaRPr sz="1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84"/>
              <a:t>Evaluate the statement using examples to support your answer.</a:t>
            </a:r>
            <a:endParaRPr sz="1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1684">
                <a:solidFill>
                  <a:schemeClr val="lt2"/>
                </a:solidFill>
              </a:rPr>
              <a:t>Here’s </a:t>
            </a:r>
            <a:r>
              <a:rPr b="1" i="1" lang="en-GB" sz="1684">
                <a:solidFill>
                  <a:schemeClr val="lt2"/>
                </a:solidFill>
              </a:rPr>
              <a:t>one</a:t>
            </a:r>
            <a:r>
              <a:rPr i="1" lang="en-GB" sz="1684">
                <a:solidFill>
                  <a:schemeClr val="lt2"/>
                </a:solidFill>
              </a:rPr>
              <a:t> </a:t>
            </a:r>
            <a:r>
              <a:rPr b="1" i="1" lang="en-GB" sz="1684">
                <a:solidFill>
                  <a:schemeClr val="lt2"/>
                </a:solidFill>
              </a:rPr>
              <a:t>e</a:t>
            </a:r>
            <a:r>
              <a:rPr b="1" i="1" lang="en-GB" sz="1684">
                <a:solidFill>
                  <a:schemeClr val="lt2"/>
                </a:solidFill>
              </a:rPr>
              <a:t>xample</a:t>
            </a:r>
            <a:r>
              <a:rPr i="1" lang="en-GB" sz="1684">
                <a:solidFill>
                  <a:schemeClr val="lt2"/>
                </a:solidFill>
              </a:rPr>
              <a:t> marking point. Notice it includes a supporting statement AND the example used as evidence.</a:t>
            </a:r>
            <a:endParaRPr i="1" sz="1684">
              <a:solidFill>
                <a:schemeClr val="lt2"/>
              </a:solidFill>
            </a:endParaRPr>
          </a:p>
          <a:p>
            <a:pPr indent="-357236" lvl="0" marL="457200" rtl="0" algn="l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2026"/>
              <a:buChar char="●"/>
            </a:pPr>
            <a:r>
              <a:rPr lang="en-GB" sz="2026">
                <a:solidFill>
                  <a:srgbClr val="990000"/>
                </a:solidFill>
              </a:rPr>
              <a:t>Environmental</a:t>
            </a:r>
            <a:r>
              <a:rPr lang="en-GB" sz="2026">
                <a:solidFill>
                  <a:srgbClr val="990000"/>
                </a:solidFill>
              </a:rPr>
              <a:t> issues typically affect some groups more than others, </a:t>
            </a:r>
            <a:r>
              <a:rPr i="1" lang="en-GB" sz="2026">
                <a:solidFill>
                  <a:srgbClr val="990000"/>
                </a:solidFill>
              </a:rPr>
              <a:t>e</a:t>
            </a:r>
            <a:r>
              <a:rPr i="1" lang="en-GB" sz="2026">
                <a:solidFill>
                  <a:srgbClr val="990000"/>
                </a:solidFill>
              </a:rPr>
              <a:t>.g. </a:t>
            </a:r>
            <a:r>
              <a:rPr lang="en-GB" sz="2026">
                <a:solidFill>
                  <a:srgbClr val="990000"/>
                </a:solidFill>
              </a:rPr>
              <a:t>marginalised groups are typically more a</a:t>
            </a:r>
            <a:r>
              <a:rPr lang="en-GB" sz="2026">
                <a:solidFill>
                  <a:srgbClr val="990000"/>
                </a:solidFill>
              </a:rPr>
              <a:t>ffected</a:t>
            </a:r>
            <a:r>
              <a:rPr lang="en-GB" sz="2026">
                <a:solidFill>
                  <a:srgbClr val="990000"/>
                </a:solidFill>
              </a:rPr>
              <a:t> by pollution</a:t>
            </a:r>
            <a:endParaRPr sz="2026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311700" y="170150"/>
            <a:ext cx="8520600" cy="4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4"/>
              <a:t>“Environmental issues are also social issues.”</a:t>
            </a:r>
            <a:endParaRPr sz="1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84"/>
              <a:t>Evaluate the statement using examples to support your answer.</a:t>
            </a:r>
            <a:endParaRPr sz="1284"/>
          </a:p>
          <a:p>
            <a:pPr indent="-328293" lvl="0" marL="457200" rtl="0" algn="l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Environmental issues typically affect some groups more than others, </a:t>
            </a:r>
            <a:r>
              <a:rPr i="1" lang="en-GB" sz="2026">
                <a:solidFill>
                  <a:srgbClr val="990000"/>
                </a:solidFill>
              </a:rPr>
              <a:t>e.g. </a:t>
            </a:r>
            <a:r>
              <a:rPr lang="en-GB" sz="2026">
                <a:solidFill>
                  <a:srgbClr val="990000"/>
                </a:solidFill>
              </a:rPr>
              <a:t>marginalised groups are typically more affected by pollution</a:t>
            </a:r>
            <a:endParaRPr sz="2026">
              <a:solidFill>
                <a:srgbClr val="990000"/>
              </a:solidFill>
            </a:endParaRPr>
          </a:p>
          <a:p>
            <a:pPr indent="-328293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Environmental problems often have social impacts</a:t>
            </a:r>
            <a:r>
              <a:rPr lang="en-GB" sz="2026">
                <a:solidFill>
                  <a:srgbClr val="990000"/>
                </a:solidFill>
              </a:rPr>
              <a:t> </a:t>
            </a:r>
            <a:r>
              <a:rPr i="1" lang="en-GB" sz="2026">
                <a:solidFill>
                  <a:srgbClr val="990000"/>
                </a:solidFill>
              </a:rPr>
              <a:t>e.g. </a:t>
            </a:r>
            <a:r>
              <a:rPr lang="en-GB" sz="2026">
                <a:solidFill>
                  <a:srgbClr val="990000"/>
                </a:solidFill>
              </a:rPr>
              <a:t>destruction of habitats can alter livelihoods / limit ecosystem services such as recreational activities etc.</a:t>
            </a:r>
            <a:endParaRPr sz="2026">
              <a:solidFill>
                <a:srgbClr val="990000"/>
              </a:solidFill>
            </a:endParaRPr>
          </a:p>
          <a:p>
            <a:pPr indent="-328293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Societal structures/class systems may result in one group causing a disproportionate environmental impact</a:t>
            </a:r>
            <a:r>
              <a:rPr lang="en-GB" sz="2026">
                <a:solidFill>
                  <a:srgbClr val="990000"/>
                </a:solidFill>
              </a:rPr>
              <a:t>, </a:t>
            </a:r>
            <a:r>
              <a:rPr i="1" lang="en-GB" sz="2026">
                <a:solidFill>
                  <a:srgbClr val="990000"/>
                </a:solidFill>
              </a:rPr>
              <a:t>e.g. </a:t>
            </a:r>
            <a:r>
              <a:rPr lang="en-GB" sz="2026">
                <a:solidFill>
                  <a:srgbClr val="990000"/>
                </a:solidFill>
              </a:rPr>
              <a:t>richer households use more energy</a:t>
            </a:r>
            <a:endParaRPr sz="2026">
              <a:solidFill>
                <a:srgbClr val="990000"/>
              </a:solidFill>
            </a:endParaRPr>
          </a:p>
          <a:p>
            <a:pPr indent="-328293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Habitat degradation can also reduce resource/food security leading to poverty/migration</a:t>
            </a:r>
            <a:endParaRPr sz="2026">
              <a:solidFill>
                <a:srgbClr val="990000"/>
              </a:solidFill>
            </a:endParaRPr>
          </a:p>
          <a:p>
            <a:pPr indent="-328293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However, some environmental issues are caused entirely by natural factors, </a:t>
            </a:r>
            <a:r>
              <a:rPr i="1" lang="en-GB" sz="2026">
                <a:solidFill>
                  <a:srgbClr val="990000"/>
                </a:solidFill>
              </a:rPr>
              <a:t>e.g. </a:t>
            </a:r>
            <a:r>
              <a:rPr lang="en-GB" sz="2026">
                <a:solidFill>
                  <a:srgbClr val="990000"/>
                </a:solidFill>
              </a:rPr>
              <a:t>volcanic eruptions</a:t>
            </a:r>
            <a:endParaRPr sz="2026">
              <a:solidFill>
                <a:srgbClr val="990000"/>
              </a:solidFill>
            </a:endParaRPr>
          </a:p>
          <a:p>
            <a:pPr indent="-328293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Char char="●"/>
            </a:pPr>
            <a:r>
              <a:rPr lang="en-GB" sz="2026">
                <a:solidFill>
                  <a:srgbClr val="990000"/>
                </a:solidFill>
              </a:rPr>
              <a:t>Some environmental issues have global impact rather than impacting a single social group, </a:t>
            </a:r>
            <a:r>
              <a:rPr i="1" lang="en-GB" sz="2026">
                <a:solidFill>
                  <a:srgbClr val="990000"/>
                </a:solidFill>
              </a:rPr>
              <a:t>e.g.</a:t>
            </a:r>
            <a:r>
              <a:rPr lang="en-GB" sz="2026">
                <a:solidFill>
                  <a:srgbClr val="990000"/>
                </a:solidFill>
              </a:rPr>
              <a:t> global warming/acid rain</a:t>
            </a:r>
            <a:endParaRPr sz="2026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026">
                <a:solidFill>
                  <a:srgbClr val="990000"/>
                </a:solidFill>
              </a:rPr>
              <a:t>Max 2 marks if no examples are given.</a:t>
            </a:r>
            <a:endParaRPr i="1" sz="2026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11700" y="571050"/>
            <a:ext cx="8520600" cy="3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HL.c.13 Environmental movements and social justice movements have developed from separate histories but are increasingly seeking common goals of equitable and just societies.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285175" y="318025"/>
            <a:ext cx="4108500" cy="3939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728000" y="318025"/>
            <a:ext cx="4108500" cy="3939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235075" y="445025"/>
            <a:ext cx="4208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The Social Justice Movements</a:t>
            </a:r>
            <a:endParaRPr sz="2500"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Fighting inequality between people (racism, sexism, poverty, indigenous rights, labour rights).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200">
                <a:solidFill>
                  <a:schemeClr val="lt2"/>
                </a:solidFill>
              </a:rPr>
              <a:t>Fairness between humans</a:t>
            </a:r>
            <a:endParaRPr i="1" sz="2200">
              <a:solidFill>
                <a:schemeClr val="lt2"/>
              </a:solidFill>
            </a:endParaRPr>
          </a:p>
        </p:txBody>
      </p:sp>
      <p:sp>
        <p:nvSpPr>
          <p:cNvPr id="112" name="Google Shape;112;p1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Protecting ecosystems, biodiversity, climate, pollution, etc.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100">
                <a:solidFill>
                  <a:schemeClr val="lt2"/>
                </a:solidFill>
              </a:rPr>
              <a:t>Protecting nature</a:t>
            </a:r>
            <a:endParaRPr i="1" sz="2100">
              <a:solidFill>
                <a:schemeClr val="lt2"/>
              </a:solidFill>
            </a:endParaRPr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4677900" y="445025"/>
            <a:ext cx="4208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The Environmental Movements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6"/>
          <p:cNvGraphicFramePr/>
          <p:nvPr/>
        </p:nvGraphicFramePr>
        <p:xfrm>
          <a:off x="188375" y="112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{3931104D-E96C-45D4-9376-3CFE242C047A}</a:tableStyleId>
              </a:tblPr>
              <a:tblGrid>
                <a:gridCol w="1750750"/>
                <a:gridCol w="2895475"/>
                <a:gridCol w="41210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Factor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Environmental issues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Social justice issues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Superiority (who has power of who/what?)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Exploitation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Concentration of harm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Comparing the movements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17"/>
          <p:cNvGraphicFramePr/>
          <p:nvPr/>
        </p:nvGraphicFramePr>
        <p:xfrm>
          <a:off x="188375" y="112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{3931104D-E96C-45D4-9376-3CFE242C047A}</a:tableStyleId>
              </a:tblPr>
              <a:tblGrid>
                <a:gridCol w="1750750"/>
                <a:gridCol w="2895475"/>
                <a:gridCol w="41210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Factor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Environmental issues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latin typeface="Inter"/>
                          <a:ea typeface="Inter"/>
                          <a:cs typeface="Inter"/>
                          <a:sym typeface="Inter"/>
                        </a:rPr>
                        <a:t>Social justice issues</a:t>
                      </a:r>
                      <a:endParaRPr b="1" sz="19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Superiority (who has power of who/what?)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Humans dominate nature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One group of people dominates over another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Exploitation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Forests mined, oceans overfished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Workers exploited, colonized peoples exploited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Concentration of harm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Pollution dumped somewhere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Inter"/>
                          <a:ea typeface="Inter"/>
                          <a:cs typeface="Inter"/>
                          <a:sym typeface="Inter"/>
                        </a:rPr>
                        <a:t>Poor communities / indigenous communities / ethnic minorities bear the damage</a:t>
                      </a:r>
                      <a:endParaRPr sz="17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Comparing the movements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Environmental Issues = Social Issues (?)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3058375" y="1690800"/>
            <a:ext cx="2249316" cy="125085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Social links to </a:t>
            </a: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environmental</a:t>
            </a: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issues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6114925" y="1652625"/>
            <a:ext cx="18609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(who is affected)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266725" y="3328000"/>
            <a:ext cx="21672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(who causes harm)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55150" y="1850925"/>
            <a:ext cx="21672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(can one cause the other?)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35" name="Google Shape;135;p18"/>
          <p:cNvCxnSpPr>
            <a:stCxn id="131" idx="2"/>
            <a:endCxn id="134" idx="3"/>
          </p:cNvCxnSpPr>
          <p:nvPr/>
        </p:nvCxnSpPr>
        <p:spPr>
          <a:xfrm rot="10800000">
            <a:off x="2522352" y="2243028"/>
            <a:ext cx="543000" cy="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8"/>
          <p:cNvCxnSpPr>
            <a:stCxn id="131" idx="0"/>
            <a:endCxn id="132" idx="1"/>
          </p:cNvCxnSpPr>
          <p:nvPr/>
        </p:nvCxnSpPr>
        <p:spPr>
          <a:xfrm flipH="1" rot="10800000">
            <a:off x="5305817" y="2094828"/>
            <a:ext cx="8091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8"/>
          <p:cNvCxnSpPr>
            <a:stCxn id="133" idx="0"/>
            <a:endCxn id="131" idx="1"/>
          </p:cNvCxnSpPr>
          <p:nvPr/>
        </p:nvCxnSpPr>
        <p:spPr>
          <a:xfrm rot="10800000">
            <a:off x="4182925" y="2940400"/>
            <a:ext cx="167400" cy="3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6541275" y="3236200"/>
            <a:ext cx="2433000" cy="1537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Discuss with a partner</a:t>
            </a:r>
            <a:r>
              <a:rPr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- how are social and environmental issues linked?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Environmental Issues = Social Issues (?)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3058375" y="1690800"/>
            <a:ext cx="2249316" cy="125085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Social links to environmental issues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114925" y="1652625"/>
            <a:ext cx="18609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(who is affected)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266725" y="3328000"/>
            <a:ext cx="21672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(who causes harm)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55150" y="1850925"/>
            <a:ext cx="21672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Environmental issues often have social impacts: </a:t>
            </a:r>
            <a:r>
              <a:rPr i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habitat destruction might affect livelihoods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48" name="Google Shape;148;p19"/>
          <p:cNvCxnSpPr>
            <a:stCxn id="144" idx="2"/>
            <a:endCxn id="147" idx="3"/>
          </p:cNvCxnSpPr>
          <p:nvPr/>
        </p:nvCxnSpPr>
        <p:spPr>
          <a:xfrm rot="10800000">
            <a:off x="2522352" y="2243028"/>
            <a:ext cx="543000" cy="7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9"/>
          <p:cNvCxnSpPr>
            <a:stCxn id="144" idx="0"/>
            <a:endCxn id="145" idx="1"/>
          </p:cNvCxnSpPr>
          <p:nvPr/>
        </p:nvCxnSpPr>
        <p:spPr>
          <a:xfrm flipH="1" rot="10800000">
            <a:off x="5305817" y="2094828"/>
            <a:ext cx="8091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9"/>
          <p:cNvCxnSpPr>
            <a:stCxn id="146" idx="0"/>
            <a:endCxn id="144" idx="1"/>
          </p:cNvCxnSpPr>
          <p:nvPr/>
        </p:nvCxnSpPr>
        <p:spPr>
          <a:xfrm rot="10800000">
            <a:off x="4182925" y="2940400"/>
            <a:ext cx="167400" cy="3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9"/>
          <p:cNvSpPr txBox="1"/>
          <p:nvPr/>
        </p:nvSpPr>
        <p:spPr>
          <a:xfrm>
            <a:off x="6541275" y="3236200"/>
            <a:ext cx="2433000" cy="1537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Discuss with a partner</a:t>
            </a:r>
            <a:r>
              <a:rPr lang="en-GB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- how are social and environmental issues linked?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Environmental Issues = Social Issues (?)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3058375" y="1690800"/>
            <a:ext cx="2249316" cy="125085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Social links to environmental issues</a:t>
            </a:r>
            <a:endParaRPr b="1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6114925" y="1652625"/>
            <a:ext cx="26739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Environmental issues have greater impact on certain social groups: </a:t>
            </a:r>
            <a:r>
              <a:rPr i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poorer neighbourhoods are more likely to suffer the impacts of industrial pollution</a:t>
            </a:r>
            <a:endParaRPr i="1"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857500" y="3328000"/>
            <a:ext cx="3257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Some social “classes” cause more environmental harm than others: </a:t>
            </a:r>
            <a:r>
              <a:rPr i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affluent communities use more energy, generate more waste etc.</a:t>
            </a:r>
            <a:endParaRPr i="1"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311700" y="1518675"/>
            <a:ext cx="21672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Environmental issues often have social impacts: </a:t>
            </a:r>
            <a:r>
              <a:rPr i="1" lang="en-GB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habitat destruction might affect livelihoods</a:t>
            </a:r>
            <a:endParaRPr i="1"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61" name="Google Shape;161;p20"/>
          <p:cNvCxnSpPr>
            <a:stCxn id="157" idx="2"/>
            <a:endCxn id="160" idx="3"/>
          </p:cNvCxnSpPr>
          <p:nvPr/>
        </p:nvCxnSpPr>
        <p:spPr>
          <a:xfrm rot="10800000">
            <a:off x="2478852" y="2205528"/>
            <a:ext cx="586500" cy="11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0"/>
          <p:cNvCxnSpPr>
            <a:stCxn id="157" idx="0"/>
            <a:endCxn id="158" idx="1"/>
          </p:cNvCxnSpPr>
          <p:nvPr/>
        </p:nvCxnSpPr>
        <p:spPr>
          <a:xfrm flipH="1" rot="10800000">
            <a:off x="5305817" y="2094828"/>
            <a:ext cx="8091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0"/>
          <p:cNvCxnSpPr>
            <a:stCxn id="159" idx="0"/>
            <a:endCxn id="157" idx="1"/>
          </p:cNvCxnSpPr>
          <p:nvPr/>
        </p:nvCxnSpPr>
        <p:spPr>
          <a:xfrm rot="10800000">
            <a:off x="4182900" y="2940400"/>
            <a:ext cx="303300" cy="3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“Environmental issues are social issues.”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Evaluate the statement using </a:t>
            </a:r>
            <a:r>
              <a:rPr lang="en-GB"/>
              <a:t>examples</a:t>
            </a:r>
            <a:r>
              <a:rPr lang="en-GB"/>
              <a:t> to support your answer.</a:t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[4]</a:t>
            </a:r>
            <a:endParaRPr/>
          </a:p>
        </p:txBody>
      </p:sp>
      <p:pic>
        <p:nvPicPr>
          <p:cNvPr id="169" name="Google Shape;169;p21" title="EXAM-STYLE QUESTION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3000" y="53875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272727"/>
      </a:dk1>
      <a:lt1>
        <a:srgbClr val="FFFFFF"/>
      </a:lt1>
      <a:dk2>
        <a:srgbClr val="0B5394"/>
      </a:dk2>
      <a:lt2>
        <a:srgbClr val="0E1362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