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Oswald Medium"/>
      <p:regular r:id="rId14"/>
      <p:bold r:id="rId15"/>
    </p:embeddedFont>
    <p:embeddedFont>
      <p:font typeface="Inter"/>
      <p:regular r:id="rId16"/>
      <p:bold r:id="rId17"/>
      <p:italic r:id="rId18"/>
      <p:boldItalic r:id="rId19"/>
    </p:embeddedFont>
    <p:embeddedFont>
      <p:font typeface="Old Standard TT"/>
      <p:regular r:id="rId20"/>
      <p:bold r:id="rId21"/>
      <p:italic r:id="rId22"/>
    </p:embeddedFont>
    <p:embeddedFont>
      <p:font typeface="Oswald SemiBold"/>
      <p:regular r:id="rId23"/>
      <p:bold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954C3A-E4F4-4522-981E-D3F17A54E0E5}">
  <a:tblStyle styleId="{AF954C3A-E4F4-4522-981E-D3F17A54E0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regular.fntdata"/><Relationship Id="rId22" Type="http://schemas.openxmlformats.org/officeDocument/2006/relationships/font" Target="fonts/OldStandardTT-italic.fntdata"/><Relationship Id="rId21" Type="http://schemas.openxmlformats.org/officeDocument/2006/relationships/font" Target="fonts/OldStandardTT-bold.fntdata"/><Relationship Id="rId24" Type="http://schemas.openxmlformats.org/officeDocument/2006/relationships/font" Target="fonts/OswaldSemiBold-bold.fntdata"/><Relationship Id="rId23" Type="http://schemas.openxmlformats.org/officeDocument/2006/relationships/font" Target="fonts/Oswald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OswaldMedium-bold.fntdata"/><Relationship Id="rId14" Type="http://schemas.openxmlformats.org/officeDocument/2006/relationships/font" Target="fonts/OswaldMedium-regular.fntdata"/><Relationship Id="rId17" Type="http://schemas.openxmlformats.org/officeDocument/2006/relationships/font" Target="fonts/Inter-bold.fntdata"/><Relationship Id="rId16" Type="http://schemas.openxmlformats.org/officeDocument/2006/relationships/font" Target="fonts/Inter-regular.fntdata"/><Relationship Id="rId19" Type="http://schemas.openxmlformats.org/officeDocument/2006/relationships/font" Target="fonts/Inter-boldItalic.fntdata"/><Relationship Id="rId18" Type="http://schemas.openxmlformats.org/officeDocument/2006/relationships/font" Target="fonts/Inter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e218a856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e218a856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e218a856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e218a856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e218a856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e218a856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e218a856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e218a856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e218a856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e218a856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e218a856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e218a856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</a:t>
            </a: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" name="Google Shape;18;p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1" name="Google Shape;81;p11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/>
          <p:nvPr/>
        </p:nvSpPr>
        <p:spPr>
          <a:xfrm>
            <a:off x="0" y="192"/>
            <a:ext cx="9144000" cy="5143500"/>
          </a:xfrm>
          <a:prstGeom prst="rect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Oswald SemiBold"/>
              <a:buNone/>
              <a:defRPr sz="4200">
                <a:solidFill>
                  <a:schemeClr val="accen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2850" y="25875"/>
            <a:ext cx="2079300" cy="48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LEVEL ONLY</a:t>
            </a:r>
            <a:endParaRPr sz="1800">
              <a:solidFill>
                <a:srgbClr val="666666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92" name="Google Shape;92;p12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" name="Google Shape;26;p3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571050"/>
            <a:ext cx="8520600" cy="3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" name="Google Shape;32;p4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0" name="Google Shape;40;p5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50" y="4968183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476250" y="4885315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8" name="Google Shape;48;p6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4" name="Google Shape;54;p7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1" name="Google Shape;61;p8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Oswald"/>
              <a:buNone/>
              <a:defRPr sz="54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Sciencesuaceonline.com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7" name="Google Shape;67;p9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ask and self evalua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idx="1" type="subTitle"/>
          </p:nvPr>
        </p:nvSpPr>
        <p:spPr>
          <a:xfrm>
            <a:off x="265500" y="1385350"/>
            <a:ext cx="4045200" cy="34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Inter"/>
              <a:buNone/>
              <a:defRPr sz="21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4774600" y="724200"/>
            <a:ext cx="4246500" cy="39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○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■"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731200" y="72825"/>
            <a:ext cx="41745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swald Medium"/>
              <a:buNone/>
              <a:defRPr sz="27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Oswald Medium"/>
              <a:buNone/>
              <a:defRPr sz="27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4" name="Google Shape;74;p10"/>
          <p:cNvSpPr/>
          <p:nvPr/>
        </p:nvSpPr>
        <p:spPr>
          <a:xfrm>
            <a:off x="-150" y="4957875"/>
            <a:ext cx="9144000" cy="195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476250" y="4875008"/>
            <a:ext cx="30576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sciencesauceonline.com</a:t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6" name="Google Shape;76;p10" title="favicon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50" y="4875000"/>
            <a:ext cx="268500" cy="2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HLa.11 Granting legal personhood to nature</a:t>
            </a:r>
            <a:endParaRPr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HL.a </a:t>
            </a:r>
            <a:r>
              <a:rPr lang="en-GB"/>
              <a:t>Environmental</a:t>
            </a:r>
            <a:r>
              <a:rPr lang="en-GB"/>
              <a:t> Law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Granting Legal Personhood to Nature</a:t>
            </a:r>
            <a:endParaRPr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HL.a.11 There are an increasing number of laws granting legal personhood to natural entities in order to strengthen environmental protection.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265500" y="314225"/>
            <a:ext cx="4045200" cy="4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Whanganui River was granted its own legal identity in 2017.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 guardians represent the river:</a:t>
            </a:r>
            <a:endParaRPr/>
          </a:p>
          <a:p>
            <a:pPr indent="-34194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one appointed by the government</a:t>
            </a:r>
            <a:endParaRPr/>
          </a:p>
          <a:p>
            <a:pPr indent="-34194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one by the Māori iwi (tribe)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Māori worldview sees the river as an </a:t>
            </a:r>
            <a:r>
              <a:rPr b="1" lang="en-GB"/>
              <a:t>ancestor</a:t>
            </a:r>
            <a:r>
              <a:rPr lang="en-GB"/>
              <a:t>, not property.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a famous Māori saying: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“I am the river and the river is me.”</a:t>
            </a:r>
            <a:endParaRPr i="1"/>
          </a:p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4774600" y="3669775"/>
            <a:ext cx="42465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 river with its own legal identity</a:t>
            </a:r>
            <a:endParaRPr/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4731200" y="72825"/>
            <a:ext cx="41745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lang="en-GB"/>
              <a:t>Whanganui River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813" y="876525"/>
            <a:ext cx="3973278" cy="26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5672725" y="4718225"/>
            <a:ext cx="34236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https://en.wikipedia.org/wiki/Whanganui_River#/media/File:Whanganui_River.jpg</a:t>
            </a:r>
            <a:endParaRPr sz="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Perspectives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Give 2 key viewpoints per </a:t>
            </a:r>
            <a:r>
              <a:rPr lang="en-GB"/>
              <a:t>environmental</a:t>
            </a:r>
            <a:r>
              <a:rPr lang="en-GB"/>
              <a:t> perspective on this law: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0" name="Google Shape;120;p16"/>
          <p:cNvGraphicFramePr/>
          <p:nvPr/>
        </p:nvGraphicFramePr>
        <p:xfrm>
          <a:off x="770550" y="246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{AF954C3A-E4F4-4522-981E-D3F17A54E0E5}</a:tableStyleId>
              </a:tblPr>
              <a:tblGrid>
                <a:gridCol w="1998700"/>
                <a:gridCol w="5240300"/>
              </a:tblGrid>
              <a:tr h="5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Inter"/>
                          <a:ea typeface="Inter"/>
                          <a:cs typeface="Inter"/>
                          <a:sym typeface="Inter"/>
                        </a:rPr>
                        <a:t>Ecocentric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</a:tr>
              <a:tr h="5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Inter"/>
                          <a:ea typeface="Inter"/>
                          <a:cs typeface="Inter"/>
                          <a:sym typeface="Inter"/>
                        </a:rPr>
                        <a:t>Anthropocentric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</a:tr>
              <a:tr h="5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Inter"/>
                          <a:ea typeface="Inter"/>
                          <a:cs typeface="Inter"/>
                          <a:sym typeface="Inter"/>
                        </a:rPr>
                        <a:t>Technocentric</a:t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Opinion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In your opinion, s</a:t>
            </a:r>
            <a:r>
              <a:rPr lang="en-GB"/>
              <a:t>hould ecosystems have legal rights similar to humans or corporations? Justify your answer with the person next to you.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To what extent will granting legal personhood to the Whanganui River improve environmental protection? [6]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Consider the following: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legal action can be taken, now that the river has personhood?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Will this law raise awareness in society of the “rights” of nature?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 this set a </a:t>
            </a:r>
            <a:r>
              <a:rPr lang="en-GB"/>
              <a:t>precedent</a:t>
            </a:r>
            <a:r>
              <a:rPr lang="en-GB"/>
              <a:t> for the future?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 the law </a:t>
            </a:r>
            <a:r>
              <a:rPr lang="en-GB"/>
              <a:t>actually</a:t>
            </a:r>
            <a:r>
              <a:rPr lang="en-GB"/>
              <a:t> prevent environmental damage?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Rights: what does the river “want”?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Discuss your answers. Then work alone to write your answer.</a:t>
            </a:r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pic>
        <p:nvPicPr>
          <p:cNvPr id="133" name="Google Shape;133;p18" title="EXAM-STYLE QUESTION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3000" y="53875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330775"/>
            <a:ext cx="8520600" cy="44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To what extent will granting legal personhood to the Whanganui River improve environmental protection? [6]</a:t>
            </a:r>
            <a:endParaRPr i="1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Legal personhood allows the river to be represented in court, enabling legal action against environmental damage;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Guardians advocate for the river’s interests, influencing environmental management decisions;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The law reflects Māori indigenous knowledge, encouraging stewardship of the ecosystem;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Recognizing the river’s rights reinforces intrinsic value of nature (rights-based ethics);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The law may increase public awareness and political support for protecting the river;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It can act as a precedent for similar environmental protection efforts globally;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Effectiveness depends on strong enforcement and funding;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The river still depends on human guardians and institutions to enforce its rights;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lang="en-GB">
                <a:solidFill>
                  <a:srgbClr val="980000"/>
                </a:solidFill>
              </a:rPr>
              <a:t>Legal complexity in determining the river’s “interests” may reduce effectiveness;</a:t>
            </a:r>
            <a:endParaRPr>
              <a:solidFill>
                <a:srgbClr val="980000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Char char="●"/>
            </a:pPr>
            <a:r>
              <a:rPr i="1" lang="en-GB">
                <a:solidFill>
                  <a:srgbClr val="980000"/>
                </a:solidFill>
              </a:rPr>
              <a:t>Conclusion, e.g. </a:t>
            </a:r>
            <a:r>
              <a:rPr lang="en-GB">
                <a:solidFill>
                  <a:srgbClr val="980000"/>
                </a:solidFill>
              </a:rPr>
              <a:t>“Legal personhood can significantly strengthen environmental protection, but its effectiveness ultimately depends on enforcement, governance, funding, and societal support.”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272727"/>
      </a:dk1>
      <a:lt1>
        <a:srgbClr val="FFFFFF"/>
      </a:lt1>
      <a:dk2>
        <a:srgbClr val="0B5394"/>
      </a:dk2>
      <a:lt2>
        <a:srgbClr val="0E1362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